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16" r:id="rId1"/>
  </p:sldMasterIdLst>
  <p:notesMasterIdLst>
    <p:notesMasterId r:id="rId23"/>
  </p:notesMasterIdLst>
  <p:sldIdLst>
    <p:sldId id="261" r:id="rId2"/>
    <p:sldId id="262" r:id="rId3"/>
    <p:sldId id="263" r:id="rId4"/>
    <p:sldId id="264" r:id="rId5"/>
    <p:sldId id="265" r:id="rId6"/>
    <p:sldId id="266" r:id="rId7"/>
    <p:sldId id="267" r:id="rId8"/>
    <p:sldId id="268" r:id="rId9"/>
    <p:sldId id="269" r:id="rId10"/>
    <p:sldId id="270" r:id="rId11"/>
    <p:sldId id="271" r:id="rId12"/>
    <p:sldId id="272" r:id="rId13"/>
    <p:sldId id="260" r:id="rId14"/>
    <p:sldId id="273" r:id="rId15"/>
    <p:sldId id="258" r:id="rId16"/>
    <p:sldId id="274" r:id="rId17"/>
    <p:sldId id="259" r:id="rId18"/>
    <p:sldId id="275" r:id="rId19"/>
    <p:sldId id="276" r:id="rId20"/>
    <p:sldId id="277" r:id="rId21"/>
    <p:sldId id="278" r:id="rId22"/>
  </p:sldIdLst>
  <p:sldSz cx="9144000" cy="6858000" type="screen4x3"/>
  <p:notesSz cx="6797675" cy="9926638"/>
  <p:defaultText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128" y="58"/>
      </p:cViewPr>
      <p:guideLst>
        <p:guide orient="horz" pos="2160"/>
        <p:guide pos="2880"/>
      </p:guideLst>
    </p:cSldViewPr>
  </p:slideViewPr>
  <p:notesTextViewPr>
    <p:cViewPr>
      <p:scale>
        <a:sx n="100" d="100"/>
        <a:sy n="100" d="100"/>
      </p:scale>
      <p:origin x="0" y="-67"/>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mk-MK"/>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1664311-A1E7-48CF-BF33-B33B0ECACF78}" type="datetimeFigureOut">
              <a:rPr lang="mk-MK" smtClean="0"/>
              <a:pPr/>
              <a:t>02.11.2018</a:t>
            </a:fld>
            <a:endParaRPr lang="mk-MK"/>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mk-MK"/>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mk-MK"/>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63156DF-824D-4ED3-A8FC-FED89B5E33B3}" type="slidenum">
              <a:rPr lang="mk-MK" smtClean="0"/>
              <a:pPr/>
              <a:t>‹#›</a:t>
            </a:fld>
            <a:endParaRPr lang="mk-MK"/>
          </a:p>
        </p:txBody>
      </p:sp>
    </p:spTree>
    <p:extLst>
      <p:ext uri="{BB962C8B-B14F-4D97-AF65-F5344CB8AC3E}">
        <p14:creationId xmlns:p14="http://schemas.microsoft.com/office/powerpoint/2010/main" val="2936678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ACDA50E-5C41-43C3-8BD6-D75E6B984199}" type="datetime1">
              <a:rPr lang="mk-MK" smtClean="0"/>
              <a:pPr/>
              <a:t>02.11.2018</a:t>
            </a:fld>
            <a:endParaRPr lang="mk-MK"/>
          </a:p>
        </p:txBody>
      </p:sp>
      <p:sp>
        <p:nvSpPr>
          <p:cNvPr id="19" name="Footer Placeholder 18"/>
          <p:cNvSpPr>
            <a:spLocks noGrp="1"/>
          </p:cNvSpPr>
          <p:nvPr>
            <p:ph type="ftr" sz="quarter" idx="11"/>
          </p:nvPr>
        </p:nvSpPr>
        <p:spPr/>
        <p:txBody>
          <a:bodyPr/>
          <a:lstStyle/>
          <a:p>
            <a:endParaRPr lang="mk-MK"/>
          </a:p>
        </p:txBody>
      </p:sp>
      <p:sp>
        <p:nvSpPr>
          <p:cNvPr id="27" name="Slide Number Placeholder 26"/>
          <p:cNvSpPr>
            <a:spLocks noGrp="1"/>
          </p:cNvSpPr>
          <p:nvPr>
            <p:ph type="sldNum" sz="quarter" idx="12"/>
          </p:nvPr>
        </p:nvSpPr>
        <p:spPr/>
        <p:txBody>
          <a:bodyPr/>
          <a:lstStyle/>
          <a:p>
            <a:fld id="{ABF6F9A6-C3BA-4C33-B7A3-D3A9ED31CF02}" type="slidenum">
              <a:rPr lang="mk-MK" smtClean="0"/>
              <a:pPr/>
              <a:t>‹#›</a:t>
            </a:fld>
            <a:endParaRPr lang="mk-M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608A26-436C-4F6A-B151-22C92323FB65}" type="datetime1">
              <a:rPr lang="mk-MK" smtClean="0"/>
              <a:pPr/>
              <a:t>02.11.2018</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ABF6F9A6-C3BA-4C33-B7A3-D3A9ED31CF02}" type="slidenum">
              <a:rPr lang="mk-MK" smtClean="0"/>
              <a:pPr/>
              <a:t>‹#›</a:t>
            </a:fld>
            <a:endParaRPr lang="mk-M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533D9C-8149-48BF-8728-A3FF89AF4AA4}" type="datetime1">
              <a:rPr lang="mk-MK" smtClean="0"/>
              <a:pPr/>
              <a:t>02.11.2018</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ABF6F9A6-C3BA-4C33-B7A3-D3A9ED31CF02}" type="slidenum">
              <a:rPr lang="mk-MK" smtClean="0"/>
              <a:pPr/>
              <a:t>‹#›</a:t>
            </a:fld>
            <a:endParaRPr lang="mk-M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0A0FDC-6A9E-45F9-8ACB-688FE77CACF0}" type="datetime1">
              <a:rPr lang="mk-MK" smtClean="0"/>
              <a:pPr/>
              <a:t>02.11.2018</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ABF6F9A6-C3BA-4C33-B7A3-D3A9ED31CF02}" type="slidenum">
              <a:rPr lang="mk-MK" smtClean="0"/>
              <a:pPr/>
              <a:t>‹#›</a:t>
            </a:fld>
            <a:endParaRPr lang="mk-M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192D79C-1184-4FE5-999C-7B1B8DDC8E09}" type="datetime1">
              <a:rPr lang="mk-MK" smtClean="0"/>
              <a:pPr/>
              <a:t>02.11.2018</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ABF6F9A6-C3BA-4C33-B7A3-D3A9ED31CF02}" type="slidenum">
              <a:rPr lang="mk-MK" smtClean="0"/>
              <a:pPr/>
              <a:t>‹#›</a:t>
            </a:fld>
            <a:endParaRPr lang="mk-M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10AB46-B9A4-4E49-8B15-94448372CD3C}" type="datetime1">
              <a:rPr lang="mk-MK" smtClean="0"/>
              <a:pPr/>
              <a:t>02.11.2018</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ABF6F9A6-C3BA-4C33-B7A3-D3A9ED31CF02}" type="slidenum">
              <a:rPr lang="mk-MK" smtClean="0"/>
              <a:pPr/>
              <a:t>‹#›</a:t>
            </a:fld>
            <a:endParaRPr lang="mk-M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CE6931-29FB-4757-9388-7C027CF926E7}" type="datetime1">
              <a:rPr lang="mk-MK" smtClean="0"/>
              <a:pPr/>
              <a:t>02.11.2018</a:t>
            </a:fld>
            <a:endParaRPr lang="mk-MK"/>
          </a:p>
        </p:txBody>
      </p:sp>
      <p:sp>
        <p:nvSpPr>
          <p:cNvPr id="8" name="Footer Placeholder 7"/>
          <p:cNvSpPr>
            <a:spLocks noGrp="1"/>
          </p:cNvSpPr>
          <p:nvPr>
            <p:ph type="ftr" sz="quarter" idx="11"/>
          </p:nvPr>
        </p:nvSpPr>
        <p:spPr/>
        <p:txBody>
          <a:bodyPr/>
          <a:lstStyle/>
          <a:p>
            <a:endParaRPr lang="mk-MK"/>
          </a:p>
        </p:txBody>
      </p:sp>
      <p:sp>
        <p:nvSpPr>
          <p:cNvPr id="9" name="Slide Number Placeholder 8"/>
          <p:cNvSpPr>
            <a:spLocks noGrp="1"/>
          </p:cNvSpPr>
          <p:nvPr>
            <p:ph type="sldNum" sz="quarter" idx="12"/>
          </p:nvPr>
        </p:nvSpPr>
        <p:spPr/>
        <p:txBody>
          <a:bodyPr/>
          <a:lstStyle/>
          <a:p>
            <a:fld id="{ABF6F9A6-C3BA-4C33-B7A3-D3A9ED31CF02}" type="slidenum">
              <a:rPr lang="mk-MK" smtClean="0"/>
              <a:pPr/>
              <a:t>‹#›</a:t>
            </a:fld>
            <a:endParaRPr lang="mk-M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A8399E-473A-42AF-BBD8-279F958E880D}" type="datetime1">
              <a:rPr lang="mk-MK" smtClean="0"/>
              <a:pPr/>
              <a:t>02.11.2018</a:t>
            </a:fld>
            <a:endParaRPr lang="mk-MK"/>
          </a:p>
        </p:txBody>
      </p:sp>
      <p:sp>
        <p:nvSpPr>
          <p:cNvPr id="4" name="Footer Placeholder 3"/>
          <p:cNvSpPr>
            <a:spLocks noGrp="1"/>
          </p:cNvSpPr>
          <p:nvPr>
            <p:ph type="ftr" sz="quarter" idx="11"/>
          </p:nvPr>
        </p:nvSpPr>
        <p:spPr/>
        <p:txBody>
          <a:bodyPr/>
          <a:lstStyle/>
          <a:p>
            <a:endParaRPr lang="mk-MK"/>
          </a:p>
        </p:txBody>
      </p:sp>
      <p:sp>
        <p:nvSpPr>
          <p:cNvPr id="5" name="Slide Number Placeholder 4"/>
          <p:cNvSpPr>
            <a:spLocks noGrp="1"/>
          </p:cNvSpPr>
          <p:nvPr>
            <p:ph type="sldNum" sz="quarter" idx="12"/>
          </p:nvPr>
        </p:nvSpPr>
        <p:spPr/>
        <p:txBody>
          <a:bodyPr/>
          <a:lstStyle/>
          <a:p>
            <a:fld id="{ABF6F9A6-C3BA-4C33-B7A3-D3A9ED31CF02}" type="slidenum">
              <a:rPr lang="mk-MK" smtClean="0"/>
              <a:pPr/>
              <a:t>‹#›</a:t>
            </a:fld>
            <a:endParaRPr lang="mk-M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05601-1502-420A-A221-1D57EA73D1AD}" type="datetime1">
              <a:rPr lang="mk-MK" smtClean="0"/>
              <a:pPr/>
              <a:t>02.11.2018</a:t>
            </a:fld>
            <a:endParaRPr lang="mk-MK"/>
          </a:p>
        </p:txBody>
      </p:sp>
      <p:sp>
        <p:nvSpPr>
          <p:cNvPr id="3" name="Footer Placeholder 2"/>
          <p:cNvSpPr>
            <a:spLocks noGrp="1"/>
          </p:cNvSpPr>
          <p:nvPr>
            <p:ph type="ftr" sz="quarter" idx="11"/>
          </p:nvPr>
        </p:nvSpPr>
        <p:spPr/>
        <p:txBody>
          <a:bodyPr/>
          <a:lstStyle/>
          <a:p>
            <a:endParaRPr lang="mk-MK"/>
          </a:p>
        </p:txBody>
      </p:sp>
      <p:sp>
        <p:nvSpPr>
          <p:cNvPr id="4" name="Slide Number Placeholder 3"/>
          <p:cNvSpPr>
            <a:spLocks noGrp="1"/>
          </p:cNvSpPr>
          <p:nvPr>
            <p:ph type="sldNum" sz="quarter" idx="12"/>
          </p:nvPr>
        </p:nvSpPr>
        <p:spPr/>
        <p:txBody>
          <a:bodyPr/>
          <a:lstStyle/>
          <a:p>
            <a:fld id="{ABF6F9A6-C3BA-4C33-B7A3-D3A9ED31CF02}" type="slidenum">
              <a:rPr lang="mk-MK" smtClean="0"/>
              <a:pPr/>
              <a:t>‹#›</a:t>
            </a:fld>
            <a:endParaRPr lang="mk-M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46BF2B-6944-4D27-A8BF-48F0C22C26D3}" type="datetime1">
              <a:rPr lang="mk-MK" smtClean="0"/>
              <a:pPr/>
              <a:t>02.11.2018</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ABF6F9A6-C3BA-4C33-B7A3-D3A9ED31CF02}" type="slidenum">
              <a:rPr lang="mk-MK" smtClean="0"/>
              <a:pPr/>
              <a:t>‹#›</a:t>
            </a:fld>
            <a:endParaRPr lang="mk-M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F53C5F-1FC2-4E43-9810-C201CB67F275}" type="datetime1">
              <a:rPr lang="mk-MK" smtClean="0"/>
              <a:pPr/>
              <a:t>02.11.2018</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a:xfrm>
            <a:off x="8077200" y="6356350"/>
            <a:ext cx="609600" cy="365125"/>
          </a:xfrm>
        </p:spPr>
        <p:txBody>
          <a:bodyPr/>
          <a:lstStyle/>
          <a:p>
            <a:fld id="{ABF6F9A6-C3BA-4C33-B7A3-D3A9ED31CF02}" type="slidenum">
              <a:rPr lang="mk-MK" smtClean="0"/>
              <a:pPr/>
              <a:t>‹#›</a:t>
            </a:fld>
            <a:endParaRPr lang="mk-MK"/>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FDEFB05-B119-434B-B717-B6AE73A45398}" type="datetime1">
              <a:rPr lang="mk-MK" smtClean="0"/>
              <a:pPr/>
              <a:t>02.11.2018</a:t>
            </a:fld>
            <a:endParaRPr lang="mk-MK"/>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mk-MK"/>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BF6F9A6-C3BA-4C33-B7A3-D3A9ED31CF02}" type="slidenum">
              <a:rPr lang="mk-MK" smtClean="0"/>
              <a:pPr/>
              <a:t>‹#›</a:t>
            </a:fld>
            <a:endParaRPr lang="mk-MK"/>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 id="2147484423" r:id="rId7"/>
    <p:sldLayoutId id="2147484424" r:id="rId8"/>
    <p:sldLayoutId id="2147484425" r:id="rId9"/>
    <p:sldLayoutId id="2147484426" r:id="rId10"/>
    <p:sldLayoutId id="214748442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457200" y="404664"/>
            <a:ext cx="8458200" cy="4752528"/>
          </a:xfrm>
        </p:spPr>
        <p:txBody>
          <a:bodyPr>
            <a:normAutofit/>
          </a:bodyPr>
          <a:lstStyle/>
          <a:p>
            <a:pPr algn="ctr"/>
            <a:r>
              <a:rPr lang="en-US" dirty="0" smtClean="0"/>
              <a:t/>
            </a:r>
            <a:br>
              <a:rPr lang="en-US" dirty="0" smtClean="0"/>
            </a:br>
            <a:r>
              <a:rPr lang="en-US" sz="7200" dirty="0" smtClean="0">
                <a:solidFill>
                  <a:schemeClr val="tx1"/>
                </a:solidFill>
              </a:rPr>
              <a:t>Consular Diplomacy</a:t>
            </a:r>
            <a:endParaRPr lang="mk-MK" sz="7200" dirty="0">
              <a:solidFill>
                <a:schemeClr val="tx1"/>
              </a:solidFill>
            </a:endParaRPr>
          </a:p>
        </p:txBody>
      </p:sp>
      <p:sp>
        <p:nvSpPr>
          <p:cNvPr id="8" name="Subtitle 7"/>
          <p:cNvSpPr>
            <a:spLocks noGrp="1"/>
          </p:cNvSpPr>
          <p:nvPr>
            <p:ph type="subTitle" idx="1"/>
          </p:nvPr>
        </p:nvSpPr>
        <p:spPr>
          <a:xfrm>
            <a:off x="685800" y="5229200"/>
            <a:ext cx="8077200" cy="1512168"/>
          </a:xfrm>
        </p:spPr>
        <p:txBody>
          <a:bodyPr>
            <a:normAutofit/>
          </a:bodyPr>
          <a:lstStyle/>
          <a:p>
            <a:pPr algn="ctr"/>
            <a:r>
              <a:rPr lang="en-US" sz="3000" b="1" dirty="0" smtClean="0"/>
              <a:t>Transformation of Diplomacy and the Role of Honorary Consuls in the 21</a:t>
            </a:r>
            <a:r>
              <a:rPr lang="en-US" sz="3000" b="1" baseline="30000" dirty="0" smtClean="0"/>
              <a:t>st</a:t>
            </a:r>
            <a:r>
              <a:rPr lang="en-US" sz="3000" b="1" dirty="0" smtClean="0"/>
              <a:t> Century</a:t>
            </a:r>
          </a:p>
          <a:p>
            <a:endParaRPr lang="en-US" sz="2400" b="1" dirty="0" smtClean="0"/>
          </a:p>
        </p:txBody>
      </p:sp>
      <p:pic>
        <p:nvPicPr>
          <p:cNvPr id="6" name="Picture 5" descr="Image result for globe in hand"/>
          <p:cNvPicPr/>
          <p:nvPr/>
        </p:nvPicPr>
        <p:blipFill>
          <a:blip r:embed="rId2" cstate="print"/>
          <a:srcRect/>
          <a:stretch>
            <a:fillRect/>
          </a:stretch>
        </p:blipFill>
        <p:spPr bwMode="auto">
          <a:xfrm>
            <a:off x="2411760" y="764704"/>
            <a:ext cx="4104456" cy="3456384"/>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6"/>
            <a:ext cx="8229600" cy="4911824"/>
          </a:xfrm>
        </p:spPr>
        <p:txBody>
          <a:bodyPr/>
          <a:lstStyle/>
          <a:p>
            <a:pPr>
              <a:buClr>
                <a:schemeClr val="accent3">
                  <a:lumMod val="75000"/>
                </a:schemeClr>
              </a:buClr>
              <a:buSzPct val="110000"/>
              <a:buFont typeface="Wingdings" pitchFamily="2" charset="2"/>
              <a:buChar char="§"/>
            </a:pPr>
            <a:r>
              <a:rPr lang="en-GB" sz="2800" b="1" dirty="0" smtClean="0"/>
              <a:t>Phases in “deciding process”:</a:t>
            </a:r>
          </a:p>
          <a:p>
            <a:endParaRPr lang="en-GB" b="1" dirty="0" smtClean="0"/>
          </a:p>
          <a:p>
            <a:pPr lvl="1">
              <a:buFont typeface="Wingdings" pitchFamily="2" charset="2"/>
              <a:buChar char="§"/>
            </a:pPr>
            <a:r>
              <a:rPr lang="en-GB" sz="2600" dirty="0" smtClean="0"/>
              <a:t>Evaluation of general conditions to justify that step</a:t>
            </a:r>
          </a:p>
          <a:p>
            <a:pPr lvl="1">
              <a:buFont typeface="Wingdings" pitchFamily="2" charset="2"/>
              <a:buChar char="§"/>
            </a:pPr>
            <a:r>
              <a:rPr lang="en-GB" sz="2600" dirty="0" smtClean="0"/>
              <a:t>Defining individual program of work, function and services offered by HC</a:t>
            </a:r>
          </a:p>
          <a:p>
            <a:pPr lvl="1">
              <a:buFont typeface="Wingdings" pitchFamily="2" charset="2"/>
              <a:buChar char="§"/>
            </a:pPr>
            <a:r>
              <a:rPr lang="en-GB" sz="2600" dirty="0" smtClean="0"/>
              <a:t>Selection of suitable candidates</a:t>
            </a:r>
          </a:p>
          <a:p>
            <a:pPr lvl="1">
              <a:buFont typeface="Wingdings" pitchFamily="2" charset="2"/>
              <a:buChar char="§"/>
            </a:pPr>
            <a:r>
              <a:rPr lang="en-GB" sz="2600" dirty="0" smtClean="0"/>
              <a:t>Recruitment </a:t>
            </a:r>
          </a:p>
          <a:p>
            <a:pPr lvl="1">
              <a:buFont typeface="Wingdings" pitchFamily="2" charset="2"/>
              <a:buChar char="§"/>
            </a:pPr>
            <a:r>
              <a:rPr lang="en-GB" sz="2600" dirty="0" smtClean="0"/>
              <a:t>Appointment of HC</a:t>
            </a:r>
          </a:p>
          <a:p>
            <a:endParaRPr lang="mk-MK"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10</a:t>
            </a:fld>
            <a:endParaRPr lang="mk-MK"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71864"/>
          </a:xfrm>
        </p:spPr>
        <p:txBody>
          <a:bodyPr>
            <a:normAutofit lnSpcReduction="10000"/>
          </a:bodyPr>
          <a:lstStyle/>
          <a:p>
            <a:pPr>
              <a:buClr>
                <a:schemeClr val="accent3">
                  <a:lumMod val="75000"/>
                </a:schemeClr>
              </a:buClr>
              <a:buSzPct val="110000"/>
              <a:buFont typeface="Wingdings" pitchFamily="2" charset="2"/>
              <a:buChar char="§"/>
            </a:pPr>
            <a:r>
              <a:rPr lang="en-GB" sz="2800" b="1" dirty="0" smtClean="0"/>
              <a:t>Honorary Consuls Program- advantages over similar programs:</a:t>
            </a:r>
          </a:p>
          <a:p>
            <a:endParaRPr lang="en-GB" b="1" dirty="0" smtClean="0"/>
          </a:p>
          <a:p>
            <a:pPr lvl="1">
              <a:buFont typeface="Wingdings" pitchFamily="2" charset="2"/>
              <a:buChar char="§"/>
            </a:pPr>
            <a:r>
              <a:rPr lang="en-GB" sz="2600" dirty="0" smtClean="0"/>
              <a:t>HC’s already live and professionally work in the host country. They fluently speak the local language, which in most cases is their native language. They have excellent knowledge of the local habits, traditions and other specifics.</a:t>
            </a:r>
          </a:p>
          <a:p>
            <a:pPr lvl="1">
              <a:buNone/>
            </a:pPr>
            <a:endParaRPr lang="en-GB" sz="2600" dirty="0" smtClean="0"/>
          </a:p>
          <a:p>
            <a:pPr lvl="1">
              <a:buFont typeface="Wingdings" pitchFamily="2" charset="2"/>
              <a:buChar char="§"/>
            </a:pPr>
            <a:r>
              <a:rPr lang="en-GB" sz="2600" dirty="0" smtClean="0"/>
              <a:t>HC’s are well-known and prominent citizens of the host country, professionally established in the field of business, finances, tourism, culture, science, sports and so on.</a:t>
            </a:r>
          </a:p>
          <a:p>
            <a:endParaRPr lang="mk-MK"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11</a:t>
            </a:fld>
            <a:endParaRPr lang="mk-MK"/>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055840"/>
          </a:xfrm>
        </p:spPr>
        <p:txBody>
          <a:bodyPr>
            <a:normAutofit lnSpcReduction="10000"/>
          </a:bodyPr>
          <a:lstStyle/>
          <a:p>
            <a:pPr lvl="1">
              <a:lnSpc>
                <a:spcPct val="90000"/>
              </a:lnSpc>
              <a:buFont typeface="Wingdings" pitchFamily="2" charset="2"/>
              <a:buChar char="§"/>
            </a:pPr>
            <a:r>
              <a:rPr lang="en-GB" sz="2600" dirty="0" smtClean="0"/>
              <a:t>HC’s have already established network of contacts in the host country and have an affirmative impact on the public, political, economic and cultural life of the host country.</a:t>
            </a:r>
          </a:p>
          <a:p>
            <a:pPr lvl="1">
              <a:lnSpc>
                <a:spcPct val="90000"/>
              </a:lnSpc>
              <a:buFontTx/>
              <a:buChar char="-"/>
            </a:pPr>
            <a:endParaRPr lang="en-GB" sz="2600" dirty="0" smtClean="0"/>
          </a:p>
          <a:p>
            <a:pPr lvl="1">
              <a:lnSpc>
                <a:spcPct val="90000"/>
              </a:lnSpc>
              <a:buFont typeface="Wingdings" pitchFamily="2" charset="2"/>
              <a:buChar char="§"/>
            </a:pPr>
            <a:r>
              <a:rPr lang="en-GB" sz="2600" dirty="0" smtClean="0"/>
              <a:t>HC’s are financially secured from own resources in covering the budget for Consulates. They use their professional/private facilities, and basic communication and other equipment for consular post.</a:t>
            </a:r>
          </a:p>
          <a:p>
            <a:pPr lvl="1">
              <a:lnSpc>
                <a:spcPct val="90000"/>
              </a:lnSpc>
              <a:buFontTx/>
              <a:buChar char="-"/>
            </a:pPr>
            <a:endParaRPr lang="en-GB" sz="2600" dirty="0" smtClean="0"/>
          </a:p>
          <a:p>
            <a:pPr lvl="1">
              <a:lnSpc>
                <a:spcPct val="90000"/>
              </a:lnSpc>
              <a:buFont typeface="Wingdings" pitchFamily="2" charset="2"/>
              <a:buChar char="§"/>
            </a:pPr>
            <a:r>
              <a:rPr lang="en-GB" sz="2600" dirty="0" smtClean="0"/>
              <a:t>HC’s are practically with time-unlimited mandates, so that the positive effects of their engagement are of long term.</a:t>
            </a:r>
          </a:p>
          <a:p>
            <a:endParaRPr lang="mk-MK"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12</a:t>
            </a:fld>
            <a:endParaRPr lang="mk-MK"/>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S.W.O.T. Analysis</a:t>
            </a:r>
            <a:endParaRPr lang="mk-MK" dirty="0"/>
          </a:p>
        </p:txBody>
      </p:sp>
      <p:sp>
        <p:nvSpPr>
          <p:cNvPr id="3" name="Text Placeholder 2"/>
          <p:cNvSpPr>
            <a:spLocks noGrp="1"/>
          </p:cNvSpPr>
          <p:nvPr>
            <p:ph type="body" idx="1"/>
          </p:nvPr>
        </p:nvSpPr>
        <p:spPr/>
        <p:txBody>
          <a:bodyPr/>
          <a:lstStyle/>
          <a:p>
            <a:r>
              <a:rPr lang="en-US" sz="2800" dirty="0" smtClean="0"/>
              <a:t>STRENGHTS</a:t>
            </a:r>
            <a:endParaRPr lang="mk-MK" sz="2800" dirty="0"/>
          </a:p>
        </p:txBody>
      </p:sp>
      <p:sp>
        <p:nvSpPr>
          <p:cNvPr id="4" name="Content Placeholder 3"/>
          <p:cNvSpPr>
            <a:spLocks noGrp="1"/>
          </p:cNvSpPr>
          <p:nvPr>
            <p:ph sz="quarter" idx="2"/>
          </p:nvPr>
        </p:nvSpPr>
        <p:spPr>
          <a:xfrm>
            <a:off x="457200" y="2514600"/>
            <a:ext cx="7715200" cy="3845720"/>
          </a:xfrm>
        </p:spPr>
        <p:txBody>
          <a:bodyPr>
            <a:normAutofit lnSpcReduction="10000"/>
          </a:bodyPr>
          <a:lstStyle/>
          <a:p>
            <a:pPr lvl="0"/>
            <a:r>
              <a:rPr lang="en-US" sz="2400" dirty="0" smtClean="0"/>
              <a:t>Legitimate institution with codified “frame” in the international law</a:t>
            </a:r>
            <a:endParaRPr lang="mk-MK" sz="2400" dirty="0" smtClean="0"/>
          </a:p>
          <a:p>
            <a:pPr lvl="0"/>
            <a:r>
              <a:rPr lang="en-US" sz="2400" dirty="0" smtClean="0"/>
              <a:t>Highly “economical” </a:t>
            </a:r>
            <a:endParaRPr lang="mk-MK" sz="2400" dirty="0" smtClean="0"/>
          </a:p>
          <a:p>
            <a:pPr lvl="0"/>
            <a:r>
              <a:rPr lang="mk-MK" sz="2400" dirty="0" smtClean="0"/>
              <a:t>Exceptionally </a:t>
            </a:r>
            <a:r>
              <a:rPr lang="en-US" sz="2400" dirty="0" smtClean="0"/>
              <a:t>efficient and cost-effective option for wide spread out diplomatic-consular representation </a:t>
            </a:r>
            <a:endParaRPr lang="mk-MK" sz="2400" dirty="0" smtClean="0"/>
          </a:p>
          <a:p>
            <a:pPr lvl="0"/>
            <a:r>
              <a:rPr lang="en-US" sz="2400" dirty="0" smtClean="0"/>
              <a:t>Created extensive network of contacts </a:t>
            </a:r>
            <a:endParaRPr lang="mk-MK" sz="2400" dirty="0" smtClean="0"/>
          </a:p>
          <a:p>
            <a:pPr lvl="0"/>
            <a:r>
              <a:rPr lang="en-US" sz="2400" dirty="0" smtClean="0"/>
              <a:t>Excellent knowledge of the business climate, the language, the customs and the culture of the “host” State</a:t>
            </a:r>
            <a:endParaRPr lang="mk-MK" sz="2400" dirty="0" smtClean="0"/>
          </a:p>
          <a:p>
            <a:pPr lvl="0"/>
            <a:r>
              <a:rPr lang="en-US" sz="2400" dirty="0" smtClean="0"/>
              <a:t>Important “tool” for the public diplomacy</a:t>
            </a:r>
            <a:endParaRPr lang="mk-MK" sz="2400" dirty="0"/>
          </a:p>
        </p:txBody>
      </p:sp>
      <p:sp>
        <p:nvSpPr>
          <p:cNvPr id="8" name="Slide Number Placeholder 7"/>
          <p:cNvSpPr>
            <a:spLocks noGrp="1"/>
          </p:cNvSpPr>
          <p:nvPr>
            <p:ph type="sldNum" sz="quarter" idx="12"/>
          </p:nvPr>
        </p:nvSpPr>
        <p:spPr/>
        <p:txBody>
          <a:bodyPr/>
          <a:lstStyle/>
          <a:p>
            <a:fld id="{ABF6F9A6-C3BA-4C33-B7A3-D3A9ED31CF02}" type="slidenum">
              <a:rPr lang="mk-MK" smtClean="0"/>
              <a:pPr/>
              <a:t>13</a:t>
            </a:fld>
            <a:endParaRPr lang="mk-MK"/>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2"/>
          </p:nvPr>
        </p:nvSpPr>
        <p:spPr>
          <a:xfrm>
            <a:off x="457200" y="1484784"/>
            <a:ext cx="7859216" cy="4875536"/>
          </a:xfrm>
        </p:spPr>
        <p:txBody>
          <a:bodyPr>
            <a:normAutofit/>
          </a:bodyPr>
          <a:lstStyle/>
          <a:p>
            <a:pPr lvl="0"/>
            <a:r>
              <a:rPr lang="en-US" sz="2400" dirty="0" smtClean="0"/>
              <a:t>Instantly operational and functional</a:t>
            </a:r>
            <a:endParaRPr lang="mk-MK" sz="2400" dirty="0" smtClean="0"/>
          </a:p>
          <a:p>
            <a:pPr lvl="0"/>
            <a:r>
              <a:rPr lang="en-US" sz="2400" dirty="0" smtClean="0"/>
              <a:t>Long-term service and effects</a:t>
            </a:r>
            <a:endParaRPr lang="mk-MK" sz="2400" dirty="0" smtClean="0"/>
          </a:p>
          <a:p>
            <a:pPr lvl="0"/>
            <a:r>
              <a:rPr lang="en-US" sz="2400" dirty="0" smtClean="0"/>
              <a:t>No bureaucratic manners and </a:t>
            </a:r>
            <a:r>
              <a:rPr lang="mk-MK" sz="2400" dirty="0" smtClean="0"/>
              <a:t>practice</a:t>
            </a:r>
            <a:r>
              <a:rPr lang="en-US" sz="2400" dirty="0" smtClean="0"/>
              <a:t>s</a:t>
            </a:r>
            <a:endParaRPr lang="mk-MK" sz="2400" dirty="0" smtClean="0"/>
          </a:p>
          <a:p>
            <a:pPr lvl="0"/>
            <a:r>
              <a:rPr lang="en-US" sz="2400" dirty="0" smtClean="0"/>
              <a:t>Possibility for appointing several consuls for the same territory</a:t>
            </a:r>
            <a:endParaRPr lang="mk-MK" sz="2400" dirty="0" smtClean="0"/>
          </a:p>
          <a:p>
            <a:pPr lvl="0"/>
            <a:r>
              <a:rPr lang="en-US" sz="2400" dirty="0" smtClean="0"/>
              <a:t>Creatively tailor-made work program appropriately designed to fit the Honorary Consul and in accordance with the current priorities and requirements </a:t>
            </a:r>
            <a:endParaRPr lang="mk-MK" sz="2400" dirty="0" smtClean="0"/>
          </a:p>
          <a:p>
            <a:pPr lvl="0"/>
            <a:r>
              <a:rPr lang="en-US" sz="2400" dirty="0" smtClean="0"/>
              <a:t>Fast and easy dismissal, i.e. termination of the mandate without any commitments</a:t>
            </a:r>
            <a:endParaRPr lang="mk-MK" sz="2400" dirty="0" smtClean="0"/>
          </a:p>
          <a:p>
            <a:endParaRPr lang="mk-MK" dirty="0"/>
          </a:p>
        </p:txBody>
      </p:sp>
      <p:sp>
        <p:nvSpPr>
          <p:cNvPr id="7" name="Slide Number Placeholder 6"/>
          <p:cNvSpPr>
            <a:spLocks noGrp="1"/>
          </p:cNvSpPr>
          <p:nvPr>
            <p:ph type="sldNum" sz="quarter" idx="12"/>
          </p:nvPr>
        </p:nvSpPr>
        <p:spPr/>
        <p:txBody>
          <a:bodyPr/>
          <a:lstStyle/>
          <a:p>
            <a:fld id="{ABF6F9A6-C3BA-4C33-B7A3-D3A9ED31CF02}" type="slidenum">
              <a:rPr lang="mk-MK" smtClean="0"/>
              <a:pPr/>
              <a:t>14</a:t>
            </a:fld>
            <a:endParaRPr lang="mk-MK"/>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56792"/>
            <a:ext cx="4040188" cy="720080"/>
          </a:xfrm>
        </p:spPr>
        <p:txBody>
          <a:bodyPr/>
          <a:lstStyle/>
          <a:p>
            <a:r>
              <a:rPr lang="en-US" sz="2800" dirty="0" smtClean="0"/>
              <a:t>WEAKNESSES</a:t>
            </a:r>
            <a:endParaRPr lang="mk-MK" sz="2800" dirty="0"/>
          </a:p>
        </p:txBody>
      </p:sp>
      <p:sp>
        <p:nvSpPr>
          <p:cNvPr id="4" name="Content Placeholder 3"/>
          <p:cNvSpPr>
            <a:spLocks noGrp="1"/>
          </p:cNvSpPr>
          <p:nvPr>
            <p:ph sz="quarter" idx="2"/>
          </p:nvPr>
        </p:nvSpPr>
        <p:spPr>
          <a:xfrm>
            <a:off x="457200" y="2492896"/>
            <a:ext cx="7715200" cy="4176464"/>
          </a:xfrm>
        </p:spPr>
        <p:txBody>
          <a:bodyPr>
            <a:noAutofit/>
          </a:bodyPr>
          <a:lstStyle/>
          <a:p>
            <a:pPr lvl="0"/>
            <a:r>
              <a:rPr lang="mk-MK" sz="2400" dirty="0" smtClean="0"/>
              <a:t>Unawareness </a:t>
            </a:r>
            <a:r>
              <a:rPr lang="en-US" sz="2400" dirty="0" smtClean="0"/>
              <a:t>of the internationally codified legislation (immunities and privileges of the Honorary Consuls and Consulates headed by them)</a:t>
            </a:r>
            <a:endParaRPr lang="mk-MK" sz="2400" dirty="0" smtClean="0"/>
          </a:p>
          <a:p>
            <a:pPr lvl="0"/>
            <a:r>
              <a:rPr lang="en-US" sz="2400" dirty="0" smtClean="0"/>
              <a:t>It is not a principal activity, but a supplementary or secondary one</a:t>
            </a:r>
            <a:endParaRPr lang="mk-MK" sz="2400" dirty="0" smtClean="0"/>
          </a:p>
          <a:p>
            <a:pPr lvl="0"/>
            <a:r>
              <a:rPr lang="en-US" sz="2400" dirty="0" smtClean="0"/>
              <a:t>Lack of education and training in diplomatic-consular affairs</a:t>
            </a:r>
            <a:endParaRPr lang="mk-MK" sz="2400" dirty="0" smtClean="0"/>
          </a:p>
          <a:p>
            <a:pPr lvl="0"/>
            <a:r>
              <a:rPr lang="en-US" sz="2400" dirty="0" smtClean="0"/>
              <a:t>Lack of clearly defined standards</a:t>
            </a:r>
            <a:endParaRPr lang="mk-MK" sz="2400" dirty="0" smtClean="0"/>
          </a:p>
          <a:p>
            <a:pPr lvl="0"/>
            <a:r>
              <a:rPr lang="en-US" sz="2400" dirty="0" smtClean="0"/>
              <a:t>Substantial discrepancy and inconsistency in the quality of services provided</a:t>
            </a:r>
            <a:endParaRPr lang="mk-MK" sz="2400" dirty="0" smtClean="0"/>
          </a:p>
          <a:p>
            <a:pPr>
              <a:buNone/>
            </a:pPr>
            <a:endParaRPr lang="mk-MK" sz="2400" dirty="0"/>
          </a:p>
        </p:txBody>
      </p:sp>
      <p:sp>
        <p:nvSpPr>
          <p:cNvPr id="8" name="Slide Number Placeholder 7"/>
          <p:cNvSpPr>
            <a:spLocks noGrp="1"/>
          </p:cNvSpPr>
          <p:nvPr>
            <p:ph type="sldNum" sz="quarter" idx="12"/>
          </p:nvPr>
        </p:nvSpPr>
        <p:spPr/>
        <p:txBody>
          <a:bodyPr/>
          <a:lstStyle/>
          <a:p>
            <a:fld id="{ABF6F9A6-C3BA-4C33-B7A3-D3A9ED31CF02}" type="slidenum">
              <a:rPr lang="mk-MK" smtClean="0"/>
              <a:pPr/>
              <a:t>15</a:t>
            </a:fld>
            <a:endParaRPr lang="mk-MK"/>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2"/>
          </p:nvPr>
        </p:nvSpPr>
        <p:spPr>
          <a:xfrm>
            <a:off x="457200" y="1556792"/>
            <a:ext cx="7787208" cy="4803528"/>
          </a:xfrm>
        </p:spPr>
        <p:txBody>
          <a:bodyPr>
            <a:normAutofit/>
          </a:bodyPr>
          <a:lstStyle/>
          <a:p>
            <a:r>
              <a:rPr lang="en-US" sz="2400" dirty="0" smtClean="0"/>
              <a:t>Reliance on the personal willingness and motivation of the Honorary Consul</a:t>
            </a:r>
          </a:p>
          <a:p>
            <a:pPr lvl="0"/>
            <a:r>
              <a:rPr lang="en-US" sz="2400" dirty="0" smtClean="0"/>
              <a:t>Aversion for acceptance of hierarchical subordination </a:t>
            </a:r>
            <a:endParaRPr lang="mk-MK" sz="2400" dirty="0" smtClean="0"/>
          </a:p>
          <a:p>
            <a:pPr lvl="0"/>
            <a:r>
              <a:rPr lang="en-US" sz="2400" dirty="0" smtClean="0"/>
              <a:t>Unclearly defined professional </a:t>
            </a:r>
            <a:r>
              <a:rPr lang="mk-MK" sz="2400" dirty="0" smtClean="0"/>
              <a:t>accountability</a:t>
            </a:r>
          </a:p>
          <a:p>
            <a:pPr lvl="0"/>
            <a:r>
              <a:rPr lang="en-US" sz="2400" dirty="0" smtClean="0"/>
              <a:t>Inadequate perception of the role of the Honorary Consuls by the carrier diplomats and consuls (competition  vs. compatibility</a:t>
            </a:r>
            <a:r>
              <a:rPr lang="mk-MK" sz="2400" dirty="0" smtClean="0"/>
              <a:t>)</a:t>
            </a:r>
          </a:p>
          <a:p>
            <a:r>
              <a:rPr lang="en-US" sz="2400" dirty="0" smtClean="0"/>
              <a:t>Lack of a contemporary strategy for growth of the network with some Foreign Affairs Departments </a:t>
            </a:r>
            <a:endParaRPr lang="mk-MK" sz="2400" dirty="0" smtClean="0"/>
          </a:p>
          <a:p>
            <a:endParaRPr lang="mk-MK" dirty="0"/>
          </a:p>
        </p:txBody>
      </p:sp>
      <p:sp>
        <p:nvSpPr>
          <p:cNvPr id="7" name="Slide Number Placeholder 6"/>
          <p:cNvSpPr>
            <a:spLocks noGrp="1"/>
          </p:cNvSpPr>
          <p:nvPr>
            <p:ph type="sldNum" sz="quarter" idx="12"/>
          </p:nvPr>
        </p:nvSpPr>
        <p:spPr/>
        <p:txBody>
          <a:bodyPr/>
          <a:lstStyle/>
          <a:p>
            <a:fld id="{ABF6F9A6-C3BA-4C33-B7A3-D3A9ED31CF02}" type="slidenum">
              <a:rPr lang="mk-MK" smtClean="0"/>
              <a:pPr/>
              <a:t>16</a:t>
            </a:fld>
            <a:endParaRPr lang="mk-MK"/>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sz="2800" dirty="0" smtClean="0"/>
              <a:t>OPPORTUNITIES</a:t>
            </a:r>
            <a:endParaRPr lang="mk-MK" sz="2800" dirty="0"/>
          </a:p>
        </p:txBody>
      </p:sp>
      <p:sp>
        <p:nvSpPr>
          <p:cNvPr id="4" name="Content Placeholder 3"/>
          <p:cNvSpPr>
            <a:spLocks noGrp="1"/>
          </p:cNvSpPr>
          <p:nvPr>
            <p:ph sz="quarter" idx="2"/>
          </p:nvPr>
        </p:nvSpPr>
        <p:spPr>
          <a:xfrm>
            <a:off x="457200" y="2514600"/>
            <a:ext cx="7715200" cy="3845720"/>
          </a:xfrm>
        </p:spPr>
        <p:txBody>
          <a:bodyPr>
            <a:normAutofit/>
          </a:bodyPr>
          <a:lstStyle/>
          <a:p>
            <a:pPr lvl="0">
              <a:buNone/>
            </a:pPr>
            <a:endParaRPr lang="en-US" sz="2400" dirty="0" smtClean="0"/>
          </a:p>
          <a:p>
            <a:pPr lvl="0"/>
            <a:r>
              <a:rPr lang="en-US" sz="2400" dirty="0" smtClean="0"/>
              <a:t>Globalization, </a:t>
            </a:r>
            <a:r>
              <a:rPr lang="en-US" sz="2400" dirty="0" smtClean="0"/>
              <a:t>ICT revolution</a:t>
            </a:r>
            <a:endParaRPr lang="mk-MK" sz="2400" dirty="0" smtClean="0"/>
          </a:p>
          <a:p>
            <a:pPr lvl="0"/>
            <a:r>
              <a:rPr lang="en-US" sz="2400" dirty="0" smtClean="0"/>
              <a:t>Transformation of diplomacy </a:t>
            </a:r>
            <a:endParaRPr lang="mk-MK" sz="2400" dirty="0" smtClean="0"/>
          </a:p>
          <a:p>
            <a:pPr lvl="0"/>
            <a:r>
              <a:rPr lang="en-US" sz="2400" dirty="0" smtClean="0"/>
              <a:t>Economic crisis </a:t>
            </a:r>
            <a:endParaRPr lang="mk-MK" sz="2400" dirty="0" smtClean="0"/>
          </a:p>
          <a:p>
            <a:pPr lvl="0"/>
            <a:r>
              <a:rPr lang="en-US" sz="2400" dirty="0" smtClean="0"/>
              <a:t>Trend for “outsourcing</a:t>
            </a:r>
            <a:r>
              <a:rPr lang="mk-MK" sz="2400" dirty="0" smtClean="0"/>
              <a:t>“ </a:t>
            </a:r>
            <a:r>
              <a:rPr lang="en-US" sz="2400" dirty="0" smtClean="0"/>
              <a:t>and state-private partnership </a:t>
            </a:r>
            <a:endParaRPr lang="mk-MK" sz="2400" dirty="0" smtClean="0"/>
          </a:p>
          <a:p>
            <a:pPr lvl="0"/>
            <a:r>
              <a:rPr lang="en-US" sz="2400" dirty="0" smtClean="0"/>
              <a:t>Realization of personal need for positive contribution with voluntary engagement </a:t>
            </a:r>
            <a:endParaRPr lang="mk-MK" sz="2400" dirty="0" smtClean="0"/>
          </a:p>
          <a:p>
            <a:endParaRPr lang="mk-MK" sz="2400" dirty="0"/>
          </a:p>
        </p:txBody>
      </p:sp>
      <p:sp>
        <p:nvSpPr>
          <p:cNvPr id="8" name="Slide Number Placeholder 7"/>
          <p:cNvSpPr>
            <a:spLocks noGrp="1"/>
          </p:cNvSpPr>
          <p:nvPr>
            <p:ph type="sldNum" sz="quarter" idx="12"/>
          </p:nvPr>
        </p:nvSpPr>
        <p:spPr/>
        <p:txBody>
          <a:bodyPr/>
          <a:lstStyle/>
          <a:p>
            <a:fld id="{ABF6F9A6-C3BA-4C33-B7A3-D3A9ED31CF02}" type="slidenum">
              <a:rPr lang="mk-MK" smtClean="0"/>
              <a:pPr/>
              <a:t>17</a:t>
            </a:fld>
            <a:endParaRPr lang="mk-MK"/>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sz="2800" dirty="0" smtClean="0"/>
              <a:t>THREATS</a:t>
            </a:r>
            <a:endParaRPr lang="mk-MK" sz="2800" dirty="0" smtClean="0"/>
          </a:p>
        </p:txBody>
      </p:sp>
      <p:sp>
        <p:nvSpPr>
          <p:cNvPr id="5" name="Content Placeholder 4"/>
          <p:cNvSpPr>
            <a:spLocks noGrp="1"/>
          </p:cNvSpPr>
          <p:nvPr>
            <p:ph sz="quarter" idx="2"/>
          </p:nvPr>
        </p:nvSpPr>
        <p:spPr>
          <a:xfrm>
            <a:off x="457200" y="2514600"/>
            <a:ext cx="7643192" cy="3845720"/>
          </a:xfrm>
        </p:spPr>
        <p:txBody>
          <a:bodyPr/>
          <a:lstStyle/>
          <a:p>
            <a:pPr lvl="0"/>
            <a:endParaRPr lang="en-US" sz="2400" dirty="0" smtClean="0"/>
          </a:p>
          <a:p>
            <a:pPr lvl="0"/>
            <a:r>
              <a:rPr lang="en-US" sz="2400" dirty="0" smtClean="0"/>
              <a:t>Possible profanation, degradation and discredit of the institution Honorary Consul </a:t>
            </a:r>
          </a:p>
          <a:p>
            <a:pPr lvl="0"/>
            <a:endParaRPr lang="mk-MK" sz="2400" dirty="0" smtClean="0"/>
          </a:p>
          <a:p>
            <a:pPr lvl="0"/>
            <a:r>
              <a:rPr lang="en-US" sz="2400" dirty="0" smtClean="0"/>
              <a:t>Primary </a:t>
            </a:r>
            <a:r>
              <a:rPr lang="mk-MK" sz="2400" dirty="0" smtClean="0"/>
              <a:t>abuse </a:t>
            </a:r>
            <a:r>
              <a:rPr lang="en-US" sz="2400" dirty="0" smtClean="0"/>
              <a:t>of the status and the position for personal interests</a:t>
            </a:r>
            <a:endParaRPr lang="mk-MK" sz="2400" dirty="0" smtClean="0"/>
          </a:p>
          <a:p>
            <a:endParaRPr lang="mk-MK" dirty="0"/>
          </a:p>
        </p:txBody>
      </p:sp>
      <p:sp>
        <p:nvSpPr>
          <p:cNvPr id="7" name="Slide Number Placeholder 6"/>
          <p:cNvSpPr>
            <a:spLocks noGrp="1"/>
          </p:cNvSpPr>
          <p:nvPr>
            <p:ph type="sldNum" sz="quarter" idx="12"/>
          </p:nvPr>
        </p:nvSpPr>
        <p:spPr/>
        <p:txBody>
          <a:bodyPr/>
          <a:lstStyle/>
          <a:p>
            <a:fld id="{ABF6F9A6-C3BA-4C33-B7A3-D3A9ED31CF02}" type="slidenum">
              <a:rPr lang="mk-MK" smtClean="0"/>
              <a:pPr/>
              <a:t>18</a:t>
            </a:fld>
            <a:endParaRPr lang="mk-MK"/>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055840"/>
          </a:xfrm>
        </p:spPr>
        <p:txBody>
          <a:bodyPr/>
          <a:lstStyle/>
          <a:p>
            <a:pPr>
              <a:buClr>
                <a:schemeClr val="accent3">
                  <a:lumMod val="75000"/>
                </a:schemeClr>
              </a:buClr>
              <a:buSzPct val="110000"/>
              <a:buFont typeface="Wingdings" pitchFamily="2" charset="2"/>
              <a:buChar char="§"/>
            </a:pPr>
            <a:endParaRPr lang="en-US" dirty="0" smtClean="0"/>
          </a:p>
          <a:p>
            <a:pPr>
              <a:buClr>
                <a:schemeClr val="accent3">
                  <a:lumMod val="75000"/>
                </a:schemeClr>
              </a:buClr>
              <a:buSzPct val="110000"/>
              <a:buFont typeface="Wingdings" pitchFamily="2" charset="2"/>
              <a:buChar char="§"/>
            </a:pPr>
            <a:r>
              <a:rPr lang="en-US" dirty="0" smtClean="0"/>
              <a:t>Based on indisputably high potentials, capabilities and a unique cost-effectiveness, my study suggests that </a:t>
            </a:r>
            <a:r>
              <a:rPr lang="en-US" b="1" dirty="0" smtClean="0"/>
              <a:t>Honorary Consuls Program</a:t>
            </a:r>
            <a:r>
              <a:rPr lang="en-US" dirty="0" smtClean="0"/>
              <a:t> is like </a:t>
            </a:r>
            <a:r>
              <a:rPr lang="en-US" b="1" dirty="0" smtClean="0"/>
              <a:t>“tailor-made”</a:t>
            </a:r>
            <a:r>
              <a:rPr lang="en-US" dirty="0" smtClean="0"/>
              <a:t> concept for the </a:t>
            </a:r>
            <a:r>
              <a:rPr lang="en-US" b="1" dirty="0" smtClean="0"/>
              <a:t>“Small States”</a:t>
            </a:r>
            <a:r>
              <a:rPr lang="en-US" dirty="0" smtClean="0"/>
              <a:t> particularly. </a:t>
            </a:r>
          </a:p>
          <a:p>
            <a:pPr>
              <a:buClr>
                <a:schemeClr val="accent3">
                  <a:lumMod val="75000"/>
                </a:schemeClr>
              </a:buClr>
              <a:buSzPct val="110000"/>
              <a:buFont typeface="Wingdings" pitchFamily="2" charset="2"/>
              <a:buChar char="§"/>
            </a:pPr>
            <a:endParaRPr lang="en-US" dirty="0" smtClean="0"/>
          </a:p>
          <a:p>
            <a:pPr>
              <a:buClr>
                <a:schemeClr val="accent3">
                  <a:lumMod val="75000"/>
                </a:schemeClr>
              </a:buClr>
              <a:buSzPct val="110000"/>
              <a:buFont typeface="Wingdings" pitchFamily="2" charset="2"/>
              <a:buChar char="§"/>
            </a:pPr>
            <a:r>
              <a:rPr lang="en-US" dirty="0" smtClean="0"/>
              <a:t>In an age of increased virtual presence through the internet, the Honorary Consul remains a beacon for a </a:t>
            </a:r>
            <a:r>
              <a:rPr lang="en-US" b="1" dirty="0" smtClean="0"/>
              <a:t>“face-to-face, getting the business done”</a:t>
            </a:r>
            <a:r>
              <a:rPr lang="en-US" dirty="0" smtClean="0"/>
              <a:t> approach in a cost-effective manner. </a:t>
            </a:r>
            <a:endParaRPr lang="mk-MK"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19</a:t>
            </a:fld>
            <a:endParaRPr lang="mk-MK"/>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5127848"/>
          </a:xfrm>
        </p:spPr>
        <p:txBody>
          <a:bodyPr>
            <a:normAutofit fontScale="92500" lnSpcReduction="10000"/>
          </a:bodyPr>
          <a:lstStyle/>
          <a:p>
            <a:endParaRPr lang="en-US" b="1" dirty="0" smtClean="0"/>
          </a:p>
          <a:p>
            <a:pPr>
              <a:buClr>
                <a:schemeClr val="accent3">
                  <a:lumMod val="75000"/>
                </a:schemeClr>
              </a:buClr>
              <a:buSzPct val="110000"/>
              <a:buFont typeface="Wingdings" pitchFamily="2" charset="2"/>
              <a:buChar char="§"/>
            </a:pPr>
            <a:r>
              <a:rPr lang="en-US" sz="2800" b="1" dirty="0" smtClean="0"/>
              <a:t>Consular Affairs</a:t>
            </a:r>
            <a:r>
              <a:rPr lang="en-US" sz="2800" dirty="0" smtClean="0"/>
              <a:t> – traditional notions of Diplomacy and the views of practitioners – career diplomats (all throughout the most of 20</a:t>
            </a:r>
            <a:r>
              <a:rPr lang="en-US" sz="2800" baseline="30000" dirty="0" smtClean="0"/>
              <a:t>th</a:t>
            </a:r>
            <a:r>
              <a:rPr lang="en-US" sz="2800" dirty="0" smtClean="0"/>
              <a:t> century), were to see Consular Affairs as a </a:t>
            </a:r>
            <a:r>
              <a:rPr lang="en-US" sz="2800" b="1" dirty="0" smtClean="0"/>
              <a:t>“Cinderella Service”</a:t>
            </a:r>
            <a:r>
              <a:rPr lang="en-US" sz="2800" dirty="0" smtClean="0"/>
              <a:t> with rather low image in the Foreign Policy machinery.</a:t>
            </a:r>
          </a:p>
          <a:p>
            <a:pPr>
              <a:buClr>
                <a:schemeClr val="accent3">
                  <a:lumMod val="75000"/>
                </a:schemeClr>
              </a:buClr>
              <a:buSzPct val="110000"/>
              <a:buFont typeface="Wingdings" pitchFamily="2" charset="2"/>
              <a:buChar char="§"/>
            </a:pPr>
            <a:endParaRPr lang="en-US" sz="2800" dirty="0" smtClean="0"/>
          </a:p>
          <a:p>
            <a:pPr>
              <a:buClr>
                <a:schemeClr val="accent3">
                  <a:lumMod val="75000"/>
                </a:schemeClr>
              </a:buClr>
              <a:buSzPct val="110000"/>
              <a:buFont typeface="Wingdings" pitchFamily="2" charset="2"/>
              <a:buChar char="§"/>
            </a:pPr>
            <a:r>
              <a:rPr lang="en-US" sz="2800" dirty="0" smtClean="0"/>
              <a:t>The longest history – “Greek City States”…</a:t>
            </a:r>
            <a:r>
              <a:rPr lang="en-US" sz="2800" b="1" dirty="0" smtClean="0"/>
              <a:t>”</a:t>
            </a:r>
            <a:r>
              <a:rPr lang="en-US" sz="2800" b="1" dirty="0" err="1" smtClean="0"/>
              <a:t>proxenos</a:t>
            </a:r>
            <a:r>
              <a:rPr lang="en-US" sz="2800" b="1" dirty="0" smtClean="0"/>
              <a:t>”, </a:t>
            </a:r>
            <a:r>
              <a:rPr lang="en-US" sz="2800" dirty="0" smtClean="0"/>
              <a:t>Indian states, China, Italian republics</a:t>
            </a:r>
            <a:endParaRPr lang="en-US" sz="2800" dirty="0" smtClean="0"/>
          </a:p>
          <a:p>
            <a:endParaRPr lang="en-US" sz="2800" dirty="0" smtClean="0"/>
          </a:p>
          <a:p>
            <a:pPr>
              <a:buClr>
                <a:schemeClr val="accent3">
                  <a:lumMod val="75000"/>
                </a:schemeClr>
              </a:buClr>
              <a:buSzPct val="110000"/>
              <a:buFont typeface="Wingdings" pitchFamily="2" charset="2"/>
              <a:buChar char="§"/>
            </a:pPr>
            <a:r>
              <a:rPr lang="en-US" sz="2800" b="1" dirty="0" smtClean="0"/>
              <a:t>Honorary Consuls,</a:t>
            </a:r>
            <a:r>
              <a:rPr lang="en-US" sz="2800" dirty="0" smtClean="0"/>
              <a:t> the forgotten “cousin” of diplomatic and consular representation and services. </a:t>
            </a:r>
          </a:p>
          <a:p>
            <a:pPr>
              <a:buNone/>
            </a:pPr>
            <a:endParaRPr lang="mk-MK"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2</a:t>
            </a:fld>
            <a:endParaRPr lang="mk-MK"/>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2816"/>
            <a:ext cx="8229600" cy="4551784"/>
          </a:xfrm>
        </p:spPr>
        <p:txBody>
          <a:bodyPr/>
          <a:lstStyle/>
          <a:p>
            <a:pPr>
              <a:buClr>
                <a:schemeClr val="accent3">
                  <a:lumMod val="75000"/>
                </a:schemeClr>
              </a:buClr>
              <a:buSzPct val="110000"/>
              <a:buFont typeface="Wingdings" pitchFamily="2" charset="2"/>
              <a:buChar char="§"/>
            </a:pPr>
            <a:r>
              <a:rPr lang="en-US" dirty="0" smtClean="0"/>
              <a:t>It is quite evident that in the last two decades, the relevant </a:t>
            </a:r>
            <a:r>
              <a:rPr lang="en-US" b="1" dirty="0" smtClean="0"/>
              <a:t>Governments and Ministries of Foreign Affairs of the South-East European countries</a:t>
            </a:r>
            <a:r>
              <a:rPr lang="en-US" dirty="0" smtClean="0"/>
              <a:t>, follow the global trend and more seriously, more organized and with higher expectations, approach towards practical use and incorporation of the instrument – </a:t>
            </a:r>
            <a:r>
              <a:rPr lang="en-US" b="1" dirty="0" smtClean="0"/>
              <a:t>Honorary Consul</a:t>
            </a:r>
            <a:r>
              <a:rPr lang="en-US" dirty="0" smtClean="0"/>
              <a:t>,</a:t>
            </a:r>
            <a:r>
              <a:rPr lang="en-US" b="1" dirty="0" smtClean="0"/>
              <a:t> as a quality and complementary enhancement</a:t>
            </a:r>
            <a:r>
              <a:rPr lang="en-US" dirty="0" smtClean="0"/>
              <a:t> of their existing network of professional diplomatic-consular posts. </a:t>
            </a:r>
            <a:endParaRPr lang="mk-MK"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20</a:t>
            </a:fld>
            <a:endParaRPr lang="mk-MK"/>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544616"/>
          </a:xfrm>
        </p:spPr>
        <p:txBody>
          <a:bodyPr>
            <a:normAutofit/>
          </a:bodyPr>
          <a:lstStyle/>
          <a:p>
            <a:pPr>
              <a:buClr>
                <a:schemeClr val="accent3">
                  <a:lumMod val="75000"/>
                </a:schemeClr>
              </a:buClr>
              <a:buSzPct val="110000"/>
              <a:buFont typeface="Wingdings" pitchFamily="2" charset="2"/>
              <a:buChar char="§"/>
            </a:pPr>
            <a:r>
              <a:rPr lang="en-US" dirty="0" smtClean="0"/>
              <a:t>“</a:t>
            </a:r>
            <a:r>
              <a:rPr lang="en-US" b="1" dirty="0" smtClean="0"/>
              <a:t>Purpose</a:t>
            </a:r>
            <a:r>
              <a:rPr lang="en-US" dirty="0" smtClean="0"/>
              <a:t> of life is life with Purpose”.</a:t>
            </a:r>
          </a:p>
          <a:p>
            <a:pPr>
              <a:buClr>
                <a:schemeClr val="accent3">
                  <a:lumMod val="75000"/>
                </a:schemeClr>
              </a:buClr>
              <a:buSzPct val="110000"/>
              <a:buFont typeface="Wingdings" pitchFamily="2" charset="2"/>
              <a:buChar char="§"/>
            </a:pPr>
            <a:r>
              <a:rPr lang="en-US" dirty="0" smtClean="0"/>
              <a:t>“</a:t>
            </a:r>
            <a:r>
              <a:rPr lang="en-US" b="1" dirty="0" smtClean="0"/>
              <a:t>Leaders</a:t>
            </a:r>
            <a:r>
              <a:rPr lang="en-US" dirty="0" smtClean="0"/>
              <a:t> have </a:t>
            </a:r>
            <a:r>
              <a:rPr lang="en-US" b="1" dirty="0" smtClean="0"/>
              <a:t>Purpose &amp; Vision</a:t>
            </a:r>
            <a:r>
              <a:rPr lang="en-US" dirty="0" smtClean="0"/>
              <a:t>, others have only wishes”.</a:t>
            </a:r>
          </a:p>
          <a:p>
            <a:pPr>
              <a:buClr>
                <a:schemeClr val="accent3">
                  <a:lumMod val="75000"/>
                </a:schemeClr>
              </a:buClr>
              <a:buSzPct val="110000"/>
              <a:buFont typeface="Wingdings" pitchFamily="2" charset="2"/>
              <a:buChar char="§"/>
            </a:pPr>
            <a:r>
              <a:rPr lang="en-US" dirty="0" smtClean="0"/>
              <a:t>“The best way to succeed </a:t>
            </a:r>
            <a:r>
              <a:rPr lang="en-US" b="1" dirty="0" smtClean="0"/>
              <a:t>in Future</a:t>
            </a:r>
            <a:r>
              <a:rPr lang="en-US" dirty="0" smtClean="0"/>
              <a:t> – </a:t>
            </a:r>
            <a:r>
              <a:rPr lang="en-US" b="1" dirty="0" smtClean="0"/>
              <a:t>is to Create it</a:t>
            </a:r>
            <a:r>
              <a:rPr lang="en-US" dirty="0" smtClean="0"/>
              <a:t>.”</a:t>
            </a:r>
          </a:p>
          <a:p>
            <a:pPr>
              <a:buClr>
                <a:schemeClr val="accent3">
                  <a:lumMod val="75000"/>
                </a:schemeClr>
              </a:buClr>
              <a:buSzPct val="110000"/>
              <a:buNone/>
            </a:pPr>
            <a:endParaRPr lang="en-US" dirty="0" smtClean="0"/>
          </a:p>
          <a:p>
            <a:pPr algn="ctr">
              <a:buClr>
                <a:schemeClr val="accent3">
                  <a:lumMod val="75000"/>
                </a:schemeClr>
              </a:buClr>
              <a:buSzPct val="110000"/>
              <a:buNone/>
            </a:pPr>
            <a:endParaRPr lang="en-US" dirty="0" smtClean="0"/>
          </a:p>
          <a:p>
            <a:pPr algn="ctr">
              <a:buClr>
                <a:schemeClr val="accent3">
                  <a:lumMod val="75000"/>
                </a:schemeClr>
              </a:buClr>
              <a:buSzPct val="110000"/>
              <a:buNone/>
            </a:pPr>
            <a:r>
              <a:rPr lang="en-US" sz="3000" b="1" dirty="0" smtClean="0"/>
              <a:t>THINK ABOUT IT !</a:t>
            </a:r>
            <a:endParaRPr lang="mk-MK" sz="3000" b="1"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21</a:t>
            </a:fld>
            <a:endParaRPr lang="mk-MK"/>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1052736"/>
            <a:ext cx="8229600" cy="5271864"/>
          </a:xfrm>
        </p:spPr>
        <p:txBody>
          <a:bodyPr/>
          <a:lstStyle/>
          <a:p>
            <a:endParaRPr lang="en-US" dirty="0" smtClean="0"/>
          </a:p>
          <a:p>
            <a:pPr>
              <a:buClr>
                <a:schemeClr val="accent3">
                  <a:lumMod val="75000"/>
                </a:schemeClr>
              </a:buClr>
              <a:buSzPct val="110000"/>
              <a:buFont typeface="Wingdings" pitchFamily="2" charset="2"/>
              <a:buChar char="§"/>
            </a:pPr>
            <a:r>
              <a:rPr lang="en-US" sz="2800" dirty="0" smtClean="0"/>
              <a:t>The wanders of </a:t>
            </a:r>
            <a:r>
              <a:rPr lang="en-US" sz="2800" b="1" dirty="0" smtClean="0"/>
              <a:t>GLOBALIZATION &amp; </a:t>
            </a:r>
            <a:r>
              <a:rPr lang="en-US" sz="2800" b="1" dirty="0" smtClean="0"/>
              <a:t>4</a:t>
            </a:r>
            <a:r>
              <a:rPr lang="en-US" sz="2800" b="1" baseline="30000" dirty="0" smtClean="0"/>
              <a:t>th</a:t>
            </a:r>
            <a:r>
              <a:rPr lang="en-US" sz="2800" b="1" dirty="0" smtClean="0"/>
              <a:t> INDUSTRIAL REVOLUTION</a:t>
            </a:r>
            <a:r>
              <a:rPr lang="en-US" sz="2800" dirty="0" smtClean="0"/>
              <a:t> </a:t>
            </a:r>
            <a:r>
              <a:rPr lang="en-US" sz="2800" dirty="0" smtClean="0"/>
              <a:t>have forged new and more rapid networks of global communication and interaction.</a:t>
            </a:r>
          </a:p>
          <a:p>
            <a:endParaRPr lang="en-US" sz="2800" dirty="0" smtClean="0"/>
          </a:p>
          <a:p>
            <a:pPr>
              <a:buClr>
                <a:schemeClr val="accent3">
                  <a:lumMod val="75000"/>
                </a:schemeClr>
              </a:buClr>
              <a:buSzPct val="110000"/>
              <a:buFont typeface="Wingdings" pitchFamily="2" charset="2"/>
              <a:buChar char="§"/>
            </a:pPr>
            <a:r>
              <a:rPr lang="en-US" sz="2800" dirty="0" smtClean="0"/>
              <a:t>Vast </a:t>
            </a:r>
            <a:r>
              <a:rPr lang="en-US" sz="2800" dirty="0" smtClean="0"/>
              <a:t>changes in </a:t>
            </a:r>
            <a:r>
              <a:rPr lang="en-US" sz="2800" b="1" dirty="0" smtClean="0"/>
              <a:t>International Relations</a:t>
            </a:r>
            <a:r>
              <a:rPr lang="en-US" sz="2800" dirty="0" smtClean="0"/>
              <a:t>, require further modernization, de-monopolization, democratization and decentralization of </a:t>
            </a:r>
            <a:r>
              <a:rPr lang="en-US" sz="2800" b="1" dirty="0" smtClean="0"/>
              <a:t>Diplomacy</a:t>
            </a:r>
            <a:r>
              <a:rPr lang="en-US" sz="2800" dirty="0" smtClean="0"/>
              <a:t>. </a:t>
            </a:r>
            <a:endParaRPr lang="mk-MK" sz="2800" dirty="0" smtClean="0"/>
          </a:p>
          <a:p>
            <a:endParaRPr lang="mk-MK" sz="2800" dirty="0"/>
          </a:p>
        </p:txBody>
      </p:sp>
      <p:sp>
        <p:nvSpPr>
          <p:cNvPr id="6" name="Slide Number Placeholder 5"/>
          <p:cNvSpPr>
            <a:spLocks noGrp="1"/>
          </p:cNvSpPr>
          <p:nvPr>
            <p:ph type="sldNum" sz="quarter" idx="12"/>
          </p:nvPr>
        </p:nvSpPr>
        <p:spPr/>
        <p:txBody>
          <a:bodyPr/>
          <a:lstStyle/>
          <a:p>
            <a:fld id="{ABF6F9A6-C3BA-4C33-B7A3-D3A9ED31CF02}" type="slidenum">
              <a:rPr lang="mk-MK" smtClean="0"/>
              <a:pPr/>
              <a:t>3</a:t>
            </a:fld>
            <a:endParaRPr lang="mk-MK"/>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839816"/>
          </a:xfrm>
        </p:spPr>
        <p:txBody>
          <a:bodyPr/>
          <a:lstStyle/>
          <a:p>
            <a:pPr>
              <a:buClr>
                <a:schemeClr val="accent3">
                  <a:lumMod val="75000"/>
                </a:schemeClr>
              </a:buClr>
              <a:buSzPct val="110000"/>
              <a:buFont typeface="Wingdings" pitchFamily="2" charset="2"/>
              <a:buChar char="§"/>
            </a:pPr>
            <a:endParaRPr lang="en-US" dirty="0" smtClean="0"/>
          </a:p>
          <a:p>
            <a:pPr>
              <a:buClr>
                <a:schemeClr val="accent3">
                  <a:lumMod val="75000"/>
                </a:schemeClr>
              </a:buClr>
              <a:buSzPct val="110000"/>
              <a:buFont typeface="Wingdings" pitchFamily="2" charset="2"/>
              <a:buChar char="§"/>
            </a:pPr>
            <a:r>
              <a:rPr lang="en-US" sz="2800" dirty="0" smtClean="0"/>
              <a:t>Bilateral diplomacy is increasingly engaged in the </a:t>
            </a:r>
            <a:r>
              <a:rPr lang="en-US" sz="2800" b="1" dirty="0" smtClean="0"/>
              <a:t>“low-politics arena”</a:t>
            </a:r>
            <a:r>
              <a:rPr lang="en-US" sz="2800" dirty="0" smtClean="0"/>
              <a:t>, or the issues of: economy, trade, investments, tourism, cultural and scientific cooperation… while </a:t>
            </a:r>
            <a:r>
              <a:rPr lang="en-US" sz="2800" b="1" dirty="0" smtClean="0"/>
              <a:t>“high-politics”</a:t>
            </a:r>
            <a:r>
              <a:rPr lang="en-US" sz="2800" dirty="0" smtClean="0"/>
              <a:t>, or burning high profile political issues are concentrating at the ministerial level, Prime Ministers and Presidents. </a:t>
            </a:r>
            <a:endParaRPr lang="mk-MK" sz="2800" dirty="0" smtClean="0"/>
          </a:p>
          <a:p>
            <a:endParaRPr lang="mk-MK" sz="2800"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4</a:t>
            </a:fld>
            <a:endParaRPr lang="mk-MK"/>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Clr>
                <a:schemeClr val="accent3">
                  <a:lumMod val="75000"/>
                </a:schemeClr>
              </a:buClr>
              <a:buSzPct val="110000"/>
              <a:buFont typeface="Wingdings" pitchFamily="2" charset="2"/>
              <a:buChar char="§"/>
            </a:pPr>
            <a:r>
              <a:rPr lang="en-US" dirty="0" smtClean="0"/>
              <a:t>A coalition of social forces consisting of: parliaments, non-governmental organizations (NGOs), civil society, media and public opinion – has managed </a:t>
            </a:r>
            <a:r>
              <a:rPr lang="en-US" b="1" dirty="0" smtClean="0"/>
              <a:t>to catapult consular affairs</a:t>
            </a:r>
            <a:r>
              <a:rPr lang="en-US" dirty="0" smtClean="0"/>
              <a:t> to the forefront of today’s MFA’s concerns, showing greater interest to meet the demands of </a:t>
            </a:r>
            <a:r>
              <a:rPr lang="en-US" b="1" dirty="0" smtClean="0"/>
              <a:t>CITIZENS</a:t>
            </a:r>
            <a:r>
              <a:rPr lang="en-US" dirty="0" smtClean="0"/>
              <a:t>.</a:t>
            </a:r>
          </a:p>
          <a:p>
            <a:pPr>
              <a:buNone/>
            </a:pPr>
            <a:endParaRPr lang="en-US" dirty="0" smtClean="0"/>
          </a:p>
          <a:p>
            <a:pPr>
              <a:buClr>
                <a:schemeClr val="accent3">
                  <a:lumMod val="75000"/>
                </a:schemeClr>
              </a:buClr>
              <a:buSzPct val="110000"/>
              <a:buFont typeface="Wingdings" pitchFamily="2" charset="2"/>
              <a:buChar char="§"/>
            </a:pPr>
            <a:r>
              <a:rPr lang="en-US" b="1" dirty="0" smtClean="0"/>
              <a:t>Citizens</a:t>
            </a:r>
            <a:r>
              <a:rPr lang="en-US" dirty="0" smtClean="0"/>
              <a:t> are no longer merely a spectators and increasingly behave like customers and demand a quality product from their governments. </a:t>
            </a:r>
            <a:endParaRPr lang="mk-MK" dirty="0" smtClean="0"/>
          </a:p>
          <a:p>
            <a:endParaRPr lang="mk-MK"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5</a:t>
            </a:fld>
            <a:endParaRPr lang="mk-MK"/>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839816"/>
          </a:xfrm>
        </p:spPr>
        <p:txBody>
          <a:bodyPr>
            <a:noAutofit/>
          </a:bodyPr>
          <a:lstStyle/>
          <a:p>
            <a:pPr>
              <a:buClr>
                <a:schemeClr val="accent3">
                  <a:lumMod val="75000"/>
                </a:schemeClr>
              </a:buClr>
              <a:buSzPct val="110000"/>
              <a:buFont typeface="Wingdings" pitchFamily="2" charset="2"/>
              <a:buChar char="§"/>
            </a:pPr>
            <a:r>
              <a:rPr lang="en-US" sz="2800" b="1" dirty="0" smtClean="0"/>
              <a:t>Consular Diplomacy</a:t>
            </a:r>
            <a:r>
              <a:rPr lang="en-US" sz="2800" dirty="0" smtClean="0"/>
              <a:t> is taking on increasing importance in the globalized world and economy.</a:t>
            </a:r>
          </a:p>
          <a:p>
            <a:endParaRPr lang="en-US" sz="2800" dirty="0" smtClean="0"/>
          </a:p>
          <a:p>
            <a:pPr>
              <a:buClr>
                <a:schemeClr val="accent3">
                  <a:lumMod val="75000"/>
                </a:schemeClr>
              </a:buClr>
              <a:buSzPct val="110000"/>
              <a:buFont typeface="Wingdings" pitchFamily="2" charset="2"/>
              <a:buChar char="§"/>
            </a:pPr>
            <a:r>
              <a:rPr lang="en-US" sz="2800" b="1" dirty="0" smtClean="0"/>
              <a:t>Consular Diplomacy</a:t>
            </a:r>
            <a:r>
              <a:rPr lang="en-US" sz="2800" dirty="0" smtClean="0"/>
              <a:t>, can be defined as the diplomacy conducted via consulates and consular representatives, focused on classical activities, citizen and corporate services, representation, and issues of Trade, Tourism and Investment Promotion between countries, regions and localities. </a:t>
            </a:r>
            <a:endParaRPr lang="mk-MK" sz="2800" dirty="0" smtClean="0"/>
          </a:p>
          <a:p>
            <a:endParaRPr lang="mk-MK" sz="2800"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6</a:t>
            </a:fld>
            <a:endParaRPr lang="mk-MK"/>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4784"/>
            <a:ext cx="8229600" cy="4839816"/>
          </a:xfrm>
        </p:spPr>
        <p:txBody>
          <a:bodyPr>
            <a:normAutofit/>
          </a:bodyPr>
          <a:lstStyle/>
          <a:p>
            <a:pPr>
              <a:buClr>
                <a:schemeClr val="accent3">
                  <a:lumMod val="75000"/>
                </a:schemeClr>
              </a:buClr>
              <a:buSzPct val="110000"/>
              <a:buFont typeface="Wingdings" pitchFamily="2" charset="2"/>
              <a:buChar char="§"/>
            </a:pPr>
            <a:r>
              <a:rPr lang="en-US" sz="2800" dirty="0" smtClean="0"/>
              <a:t>In context of the contemporary reality, the accelerated globalization and regionalization in the world and the world’s economy, along with the impressive growth of the Information &amp; Communications technology, for some time already are imposing inevitable need of </a:t>
            </a:r>
            <a:r>
              <a:rPr lang="en-US" sz="2800" b="1" dirty="0" smtClean="0"/>
              <a:t>transformation processes</a:t>
            </a:r>
            <a:r>
              <a:rPr lang="en-US" sz="2800" dirty="0" smtClean="0"/>
              <a:t> in the sphere of the international relations or transformation of the traditional academic and practical understanding </a:t>
            </a:r>
            <a:r>
              <a:rPr lang="en-US" sz="2800" b="1" dirty="0" smtClean="0"/>
              <a:t>of diplomacy and consular service</a:t>
            </a:r>
            <a:r>
              <a:rPr lang="en-US" sz="2800" dirty="0" smtClean="0"/>
              <a:t>. </a:t>
            </a:r>
            <a:endParaRPr lang="mk-MK" sz="2800" dirty="0" smtClean="0"/>
          </a:p>
        </p:txBody>
      </p:sp>
      <p:sp>
        <p:nvSpPr>
          <p:cNvPr id="4" name="Slide Number Placeholder 3"/>
          <p:cNvSpPr>
            <a:spLocks noGrp="1"/>
          </p:cNvSpPr>
          <p:nvPr>
            <p:ph type="sldNum" sz="quarter" idx="12"/>
          </p:nvPr>
        </p:nvSpPr>
        <p:spPr/>
        <p:txBody>
          <a:bodyPr/>
          <a:lstStyle/>
          <a:p>
            <a:fld id="{ABF6F9A6-C3BA-4C33-B7A3-D3A9ED31CF02}" type="slidenum">
              <a:rPr lang="mk-MK" smtClean="0"/>
              <a:pPr/>
              <a:t>7</a:t>
            </a:fld>
            <a:endParaRPr lang="mk-MK"/>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055840"/>
          </a:xfrm>
        </p:spPr>
        <p:txBody>
          <a:bodyPr>
            <a:normAutofit lnSpcReduction="10000"/>
          </a:bodyPr>
          <a:lstStyle/>
          <a:p>
            <a:pPr>
              <a:buClr>
                <a:schemeClr val="accent3">
                  <a:lumMod val="75000"/>
                </a:schemeClr>
              </a:buClr>
              <a:buSzPct val="110000"/>
              <a:buFont typeface="Wingdings" pitchFamily="2" charset="2"/>
              <a:buChar char="§"/>
            </a:pPr>
            <a:r>
              <a:rPr lang="en-US" dirty="0" smtClean="0"/>
              <a:t>The institution </a:t>
            </a:r>
            <a:r>
              <a:rPr lang="en-US" b="1" dirty="0" smtClean="0"/>
              <a:t>Honorary Consul</a:t>
            </a:r>
            <a:r>
              <a:rPr lang="en-US" dirty="0" smtClean="0"/>
              <a:t> – evident </a:t>
            </a:r>
            <a:r>
              <a:rPr lang="en-US" b="1" dirty="0" smtClean="0"/>
              <a:t>“RENAISSANCE”</a:t>
            </a:r>
            <a:r>
              <a:rPr lang="en-US" dirty="0" smtClean="0"/>
              <a:t> and its intensified use in the era of globalization. </a:t>
            </a:r>
          </a:p>
          <a:p>
            <a:pPr>
              <a:buNone/>
            </a:pPr>
            <a:endParaRPr lang="en-US" dirty="0" smtClean="0"/>
          </a:p>
          <a:p>
            <a:pPr>
              <a:buClr>
                <a:schemeClr val="accent3">
                  <a:lumMod val="75000"/>
                </a:schemeClr>
              </a:buClr>
              <a:buSzPct val="110000"/>
              <a:buFont typeface="Wingdings" pitchFamily="2" charset="2"/>
              <a:buChar char="§"/>
            </a:pPr>
            <a:r>
              <a:rPr lang="en-US" b="1" dirty="0" smtClean="0"/>
              <a:t>Honorary Consuls</a:t>
            </a:r>
            <a:r>
              <a:rPr lang="en-US" dirty="0" smtClean="0"/>
              <a:t>, as an unique “tool” for economic, trade, investment, cultural and academic promotion and efficient bilateral cooperation of states. </a:t>
            </a:r>
          </a:p>
          <a:p>
            <a:pPr>
              <a:buNone/>
            </a:pPr>
            <a:endParaRPr lang="en-US" dirty="0" smtClean="0"/>
          </a:p>
          <a:p>
            <a:pPr>
              <a:buClr>
                <a:schemeClr val="accent3">
                  <a:lumMod val="75000"/>
                </a:schemeClr>
              </a:buClr>
              <a:buSzPct val="110000"/>
              <a:buFont typeface="Wingdings" pitchFamily="2" charset="2"/>
              <a:buChar char="§"/>
            </a:pPr>
            <a:r>
              <a:rPr lang="en-US" b="1" dirty="0" smtClean="0"/>
              <a:t>“Vienna Convention for Consular Relations” (1963) Chapter III – “Regime Relating to Honorary Consular Officers and Consular Posts Headed by Such Officers”.</a:t>
            </a:r>
            <a:endParaRPr lang="mk-MK" b="1" dirty="0" smtClean="0"/>
          </a:p>
          <a:p>
            <a:endParaRPr lang="mk-MK"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8</a:t>
            </a:fld>
            <a:endParaRPr lang="mk-MK"/>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71864"/>
          </a:xfrm>
        </p:spPr>
        <p:txBody>
          <a:bodyPr>
            <a:normAutofit lnSpcReduction="10000"/>
          </a:bodyPr>
          <a:lstStyle/>
          <a:p>
            <a:pPr>
              <a:buClr>
                <a:schemeClr val="accent3">
                  <a:lumMod val="75000"/>
                </a:schemeClr>
              </a:buClr>
              <a:buSzPct val="110000"/>
              <a:buFont typeface="Wingdings" pitchFamily="2" charset="2"/>
              <a:buChar char="§"/>
            </a:pPr>
            <a:r>
              <a:rPr lang="en-GB" sz="2800" b="1" dirty="0" smtClean="0"/>
              <a:t>Basic criteria for selection of HC:</a:t>
            </a:r>
          </a:p>
          <a:p>
            <a:endParaRPr lang="en-GB" b="1" dirty="0" smtClean="0"/>
          </a:p>
          <a:p>
            <a:pPr lvl="1">
              <a:buFont typeface="Wingdings" pitchFamily="2" charset="2"/>
              <a:buChar char="§"/>
            </a:pPr>
            <a:r>
              <a:rPr lang="en-GB" sz="2600" dirty="0" smtClean="0"/>
              <a:t>Successful leaders from the academic spheres, business, science, culture, arts, sports...</a:t>
            </a:r>
          </a:p>
          <a:p>
            <a:pPr>
              <a:buNone/>
            </a:pPr>
            <a:endParaRPr lang="en-GB" dirty="0" smtClean="0"/>
          </a:p>
          <a:p>
            <a:pPr lvl="1">
              <a:buFont typeface="Wingdings" pitchFamily="2" charset="2"/>
              <a:buChar char="§"/>
            </a:pPr>
            <a:r>
              <a:rPr lang="en-GB" sz="2600" dirty="0" smtClean="0"/>
              <a:t>Persons of independent means, good standing and reputation in the local community</a:t>
            </a:r>
          </a:p>
          <a:p>
            <a:pPr lvl="1"/>
            <a:endParaRPr lang="en-GB" sz="2600" dirty="0" smtClean="0"/>
          </a:p>
          <a:p>
            <a:pPr lvl="1">
              <a:buFont typeface="Wingdings" pitchFamily="2" charset="2"/>
              <a:buChar char="§"/>
            </a:pPr>
            <a:r>
              <a:rPr lang="en-GB" sz="2600" dirty="0" smtClean="0"/>
              <a:t>Nonpartisan capacity to maintain good network of communications and relations with governmental authorities, local municipalities, business community, civil sector and media. </a:t>
            </a:r>
          </a:p>
          <a:p>
            <a:endParaRPr lang="mk-MK" dirty="0"/>
          </a:p>
        </p:txBody>
      </p:sp>
      <p:sp>
        <p:nvSpPr>
          <p:cNvPr id="4" name="Slide Number Placeholder 3"/>
          <p:cNvSpPr>
            <a:spLocks noGrp="1"/>
          </p:cNvSpPr>
          <p:nvPr>
            <p:ph type="sldNum" sz="quarter" idx="12"/>
          </p:nvPr>
        </p:nvSpPr>
        <p:spPr/>
        <p:txBody>
          <a:bodyPr/>
          <a:lstStyle/>
          <a:p>
            <a:fld id="{ABF6F9A6-C3BA-4C33-B7A3-D3A9ED31CF02}" type="slidenum">
              <a:rPr lang="mk-MK" smtClean="0"/>
              <a:pPr/>
              <a:t>9</a:t>
            </a:fld>
            <a:endParaRPr lang="mk-MK"/>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366</TotalTime>
  <Words>1184</Words>
  <Application>Microsoft Office PowerPoint</Application>
  <PresentationFormat>On-screen Show (4:3)</PresentationFormat>
  <Paragraphs>118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Constantia</vt:lpstr>
      <vt:lpstr>Wingdings</vt:lpstr>
      <vt:lpstr>Wingdings 2</vt:lpstr>
      <vt:lpstr>Flow</vt:lpstr>
      <vt:lpstr> Consular Diplomacy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S.W.O.T.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 Analysis</dc:title>
  <dc:creator>user</dc:creator>
  <cp:lastModifiedBy>Borislav Boyanov</cp:lastModifiedBy>
  <cp:revision>76</cp:revision>
  <dcterms:created xsi:type="dcterms:W3CDTF">2018-05-07T09:56:22Z</dcterms:created>
  <dcterms:modified xsi:type="dcterms:W3CDTF">2018-11-02T14:22:16Z</dcterms:modified>
</cp:coreProperties>
</file>